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0" r:id="rId4"/>
    <p:sldId id="261" r:id="rId5"/>
    <p:sldId id="262" r:id="rId6"/>
    <p:sldId id="263" r:id="rId7"/>
    <p:sldId id="264" r:id="rId8"/>
    <p:sldId id="265" r:id="rId9"/>
    <p:sldId id="267" r:id="rId10"/>
    <p:sldId id="268" r:id="rId11"/>
    <p:sldId id="269" r:id="rId12"/>
    <p:sldId id="270" r:id="rId13"/>
    <p:sldId id="271" r:id="rId14"/>
    <p:sldId id="272" r:id="rId15"/>
    <p:sldId id="273" r:id="rId16"/>
    <p:sldId id="274" r:id="rId17"/>
    <p:sldId id="275" r:id="rId18"/>
    <p:sldId id="276"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27" autoAdjust="0"/>
    <p:restoredTop sz="94674"/>
  </p:normalViewPr>
  <p:slideViewPr>
    <p:cSldViewPr>
      <p:cViewPr varScale="1">
        <p:scale>
          <a:sx n="124" d="100"/>
          <a:sy n="124" d="100"/>
        </p:scale>
        <p:origin x="2008"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5CFC3A78-2F26-45D8-BFDD-7F84C2EE6AE4}" type="datetimeFigureOut">
              <a:rPr lang="fr-FR" smtClean="0"/>
              <a:pPr/>
              <a:t>20/07/2021</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2A42C989-9639-47FD-889C-CD36F195E4FB}" type="slidenum">
              <a:rPr lang="fr-FR" smtClean="0"/>
              <a:pPr/>
              <a:t>‹#›</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5CFC3A78-2F26-45D8-BFDD-7F84C2EE6AE4}" type="datetimeFigureOut">
              <a:rPr lang="fr-FR" smtClean="0"/>
              <a:pPr/>
              <a:t>20/07/2021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42C989-9639-47FD-889C-CD36F195E4FB}"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5CFC3A78-2F26-45D8-BFDD-7F84C2EE6AE4}" type="datetimeFigureOut">
              <a:rPr lang="fr-FR" smtClean="0"/>
              <a:pPr/>
              <a:t>20/07/2021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42C989-9639-47FD-889C-CD36F195E4FB}"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5CFC3A78-2F26-45D8-BFDD-7F84C2EE6AE4}" type="datetimeFigureOut">
              <a:rPr lang="fr-FR" smtClean="0"/>
              <a:pPr/>
              <a:t>20/07/2021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42C989-9639-47FD-889C-CD36F195E4FB}"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5CFC3A78-2F26-45D8-BFDD-7F84C2EE6AE4}" type="datetimeFigureOut">
              <a:rPr lang="fr-FR" smtClean="0"/>
              <a:pPr/>
              <a:t>20/07/2021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42C989-9639-47FD-889C-CD36F195E4FB}" type="slidenum">
              <a:rPr lang="fr-FR" smtClean="0"/>
              <a:pPr/>
              <a:t>‹#›</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5CFC3A78-2F26-45D8-BFDD-7F84C2EE6AE4}" type="datetimeFigureOut">
              <a:rPr lang="fr-FR" smtClean="0"/>
              <a:pPr/>
              <a:t>20/07/2021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A42C989-9639-47FD-889C-CD36F195E4FB}"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5CFC3A78-2F26-45D8-BFDD-7F84C2EE6AE4}" type="datetimeFigureOut">
              <a:rPr lang="fr-FR" smtClean="0"/>
              <a:pPr/>
              <a:t>20/07/2021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A42C989-9639-47FD-889C-CD36F195E4FB}"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5CFC3A78-2F26-45D8-BFDD-7F84C2EE6AE4}" type="datetimeFigureOut">
              <a:rPr lang="fr-FR" smtClean="0"/>
              <a:pPr/>
              <a:t>20/07/2021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A42C989-9639-47FD-889C-CD36F195E4FB}"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CFC3A78-2F26-45D8-BFDD-7F84C2EE6AE4}" type="datetimeFigureOut">
              <a:rPr lang="fr-FR" smtClean="0"/>
              <a:pPr/>
              <a:t>20/07/2021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A42C989-9639-47FD-889C-CD36F195E4FB}"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5CFC3A78-2F26-45D8-BFDD-7F84C2EE6AE4}" type="datetimeFigureOut">
              <a:rPr lang="fr-FR" smtClean="0"/>
              <a:pPr/>
              <a:t>20/07/2021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A42C989-9639-47FD-889C-CD36F195E4FB}"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p:txBody>
          <a:bodyPr/>
          <a:lstStyle/>
          <a:p>
            <a:fld id="{5CFC3A78-2F26-45D8-BFDD-7F84C2EE6AE4}" type="datetimeFigureOut">
              <a:rPr lang="fr-FR" smtClean="0"/>
              <a:pPr/>
              <a:t>20/07/2021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2A42C989-9639-47FD-889C-CD36F195E4FB}" type="slidenum">
              <a:rPr lang="fr-FR" smtClean="0"/>
              <a:pPr/>
              <a:t>‹#›</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CFC3A78-2F26-45D8-BFDD-7F84C2EE6AE4}" type="datetimeFigureOut">
              <a:rPr lang="fr-FR" smtClean="0"/>
              <a:pPr/>
              <a:t>20/07/2021</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A42C989-9639-47FD-889C-CD36F195E4FB}" type="slidenum">
              <a:rPr lang="fr-FR" smtClean="0"/>
              <a:pPr/>
              <a:t>‹#›</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a:p>
        </p:txBody>
      </p:sp>
      <p:pic>
        <p:nvPicPr>
          <p:cNvPr id="11266" name="Picture 2" descr="RÃ©sultat de recherche d'images pour &quot;tourisme martinique&quot;"/>
          <p:cNvPicPr>
            <a:picLocks noChangeAspect="1" noChangeArrowheads="1"/>
          </p:cNvPicPr>
          <p:nvPr/>
        </p:nvPicPr>
        <p:blipFill>
          <a:blip r:embed="rId2" cstate="print"/>
          <a:srcRect r="18398"/>
          <a:stretch>
            <a:fillRect/>
          </a:stretch>
        </p:blipFill>
        <p:spPr bwMode="auto">
          <a:xfrm>
            <a:off x="0" y="-145537"/>
            <a:ext cx="9144000" cy="7003537"/>
          </a:xfrm>
          <a:prstGeom prst="rect">
            <a:avLst/>
          </a:prstGeom>
          <a:noFill/>
        </p:spPr>
      </p:pic>
      <p:sp>
        <p:nvSpPr>
          <p:cNvPr id="6" name="Rectangle 5"/>
          <p:cNvSpPr/>
          <p:nvPr/>
        </p:nvSpPr>
        <p:spPr>
          <a:xfrm>
            <a:off x="2786050" y="285728"/>
            <a:ext cx="6357950" cy="2123658"/>
          </a:xfrm>
          <a:prstGeom prst="rect">
            <a:avLst/>
          </a:prstGeom>
          <a:noFill/>
        </p:spPr>
        <p:txBody>
          <a:bodyPr wrap="square" lIns="91440" tIns="45720" rIns="91440" bIns="45720">
            <a:spAutoFit/>
          </a:bodyPr>
          <a:lstStyle/>
          <a:p>
            <a:pPr algn="ctr"/>
            <a:r>
              <a:rPr lang="fr-FR" sz="6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TOURISM </a:t>
            </a:r>
            <a:r>
              <a:rPr lang="fr-FR"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a:t>
            </a:r>
            <a:r>
              <a:rPr lang="fr-FR" sz="6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 MARTINIQUE</a:t>
            </a:r>
          </a:p>
        </p:txBody>
      </p:sp>
      <p:sp>
        <p:nvSpPr>
          <p:cNvPr id="7" name="ZoneTexte 6"/>
          <p:cNvSpPr txBox="1"/>
          <p:nvPr/>
        </p:nvSpPr>
        <p:spPr>
          <a:xfrm>
            <a:off x="1907704" y="4611231"/>
            <a:ext cx="6643734" cy="1815882"/>
          </a:xfrm>
          <a:prstGeom prst="rect">
            <a:avLst/>
          </a:prstGeom>
          <a:noFill/>
        </p:spPr>
        <p:txBody>
          <a:bodyPr wrap="square" rtlCol="0">
            <a:spAutoFit/>
          </a:bodyPr>
          <a:lstStyle/>
          <a:p>
            <a:pPr marL="342900" indent="-342900">
              <a:buAutoNum type="arabicParenR"/>
            </a:pPr>
            <a:r>
              <a:rPr lang="fr-FR" sz="2800" b="1" dirty="0" err="1">
                <a:solidFill>
                  <a:schemeClr val="bg1"/>
                </a:solidFill>
              </a:rPr>
              <a:t>Tourism</a:t>
            </a:r>
            <a:endParaRPr lang="fr-FR" sz="2800" b="1" dirty="0">
              <a:solidFill>
                <a:schemeClr val="bg1"/>
              </a:solidFill>
            </a:endParaRPr>
          </a:p>
          <a:p>
            <a:pPr marL="342900" indent="-342900">
              <a:buAutoNum type="arabicParenR"/>
            </a:pPr>
            <a:r>
              <a:rPr lang="fr-FR" sz="2800" b="1" dirty="0">
                <a:solidFill>
                  <a:schemeClr val="bg1"/>
                </a:solidFill>
              </a:rPr>
              <a:t>How to come?</a:t>
            </a:r>
          </a:p>
          <a:p>
            <a:pPr marL="342900" indent="-342900">
              <a:buAutoNum type="arabicParenR"/>
            </a:pPr>
            <a:r>
              <a:rPr lang="fr-FR" sz="2800" b="1" dirty="0" err="1">
                <a:solidFill>
                  <a:schemeClr val="bg1"/>
                </a:solidFill>
              </a:rPr>
              <a:t>Housing</a:t>
            </a:r>
            <a:endParaRPr lang="fr-FR" sz="2800" b="1" dirty="0">
              <a:solidFill>
                <a:schemeClr val="bg1"/>
              </a:solidFill>
            </a:endParaRPr>
          </a:p>
          <a:p>
            <a:pPr marL="342900" indent="-342900">
              <a:buAutoNum type="arabicParenR"/>
            </a:pPr>
            <a:r>
              <a:rPr lang="fr-FR" sz="2800" b="1" dirty="0">
                <a:solidFill>
                  <a:schemeClr val="bg1"/>
                </a:solidFill>
              </a:rPr>
              <a:t>Top 5: favorite places for </a:t>
            </a:r>
            <a:r>
              <a:rPr lang="fr-FR" sz="2800" b="1" dirty="0" err="1">
                <a:solidFill>
                  <a:schemeClr val="bg1"/>
                </a:solidFill>
              </a:rPr>
              <a:t>tourists</a:t>
            </a:r>
            <a:endParaRPr lang="fr-FR" sz="2800" b="1" dirty="0">
              <a:solidFill>
                <a:schemeClr val="bg1"/>
              </a:solidFill>
            </a:endParaRPr>
          </a:p>
        </p:txBody>
      </p:sp>
      <p:pic>
        <p:nvPicPr>
          <p:cNvPr id="5" name="Picture 4">
            <a:extLst>
              <a:ext uri="{FF2B5EF4-FFF2-40B4-BE49-F238E27FC236}">
                <a16:creationId xmlns:a16="http://schemas.microsoft.com/office/drawing/2014/main" id="{D861F000-4AE9-6949-9201-87D4E6AE87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9638" y="2669244"/>
            <a:ext cx="2771800" cy="463130"/>
          </a:xfrm>
          <a:prstGeom prst="rect">
            <a:avLst/>
          </a:prstGeom>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Le canyoning en Martinique"/>
          <p:cNvPicPr>
            <a:picLocks noChangeAspect="1" noChangeArrowheads="1"/>
          </p:cNvPicPr>
          <p:nvPr/>
        </p:nvPicPr>
        <p:blipFill>
          <a:blip r:embed="rId2" cstate="print"/>
          <a:srcRect r="7031"/>
          <a:stretch>
            <a:fillRect/>
          </a:stretch>
        </p:blipFill>
        <p:spPr bwMode="auto">
          <a:xfrm>
            <a:off x="4429124" y="3479761"/>
            <a:ext cx="4714875" cy="3378239"/>
          </a:xfrm>
          <a:prstGeom prst="rect">
            <a:avLst/>
          </a:prstGeom>
          <a:ln>
            <a:noFill/>
          </a:ln>
          <a:effectLst>
            <a:softEdge rad="112500"/>
          </a:effectLst>
        </p:spPr>
      </p:pic>
      <p:sp>
        <p:nvSpPr>
          <p:cNvPr id="5" name="Rectangle 4"/>
          <p:cNvSpPr/>
          <p:nvPr/>
        </p:nvSpPr>
        <p:spPr>
          <a:xfrm>
            <a:off x="1142976" y="4149080"/>
            <a:ext cx="3286116" cy="2308324"/>
          </a:xfrm>
          <a:prstGeom prst="rect">
            <a:avLst/>
          </a:prstGeom>
        </p:spPr>
        <p:txBody>
          <a:bodyPr wrap="square">
            <a:spAutoFit/>
          </a:bodyPr>
          <a:lstStyle/>
          <a:p>
            <a:pPr algn="ctr"/>
            <a:r>
              <a:rPr lang="en-US" sz="2400" b="1" dirty="0" err="1"/>
              <a:t>Canyoning</a:t>
            </a:r>
            <a:r>
              <a:rPr lang="en-US" sz="2400" b="1" dirty="0"/>
              <a:t> in Martinique is one of the best ways to enjoy the island, its landscapes and its tropical vegetation.</a:t>
            </a:r>
            <a:endParaRPr lang="fr-FR" sz="2400" b="1" dirty="0"/>
          </a:p>
        </p:txBody>
      </p:sp>
      <p:pic>
        <p:nvPicPr>
          <p:cNvPr id="6" name="Picture 2" descr="Image associÃ©e"/>
          <p:cNvPicPr>
            <a:picLocks noChangeAspect="1" noChangeArrowheads="1"/>
          </p:cNvPicPr>
          <p:nvPr/>
        </p:nvPicPr>
        <p:blipFill>
          <a:blip r:embed="rId3" cstate="print">
            <a:lum bright="20000"/>
          </a:blip>
          <a:srcRect r="7812"/>
          <a:stretch>
            <a:fillRect/>
          </a:stretch>
        </p:blipFill>
        <p:spPr bwMode="auto">
          <a:xfrm>
            <a:off x="0" y="0"/>
            <a:ext cx="4714876" cy="3426666"/>
          </a:xfrm>
          <a:prstGeom prst="rect">
            <a:avLst/>
          </a:prstGeom>
          <a:ln>
            <a:noFill/>
          </a:ln>
          <a:effectLst>
            <a:softEdge rad="112500"/>
          </a:effectLst>
        </p:spPr>
      </p:pic>
      <p:sp>
        <p:nvSpPr>
          <p:cNvPr id="8" name="ZoneTexte 7"/>
          <p:cNvSpPr txBox="1"/>
          <p:nvPr/>
        </p:nvSpPr>
        <p:spPr>
          <a:xfrm>
            <a:off x="5143504" y="714356"/>
            <a:ext cx="3676968" cy="1569660"/>
          </a:xfrm>
          <a:prstGeom prst="rect">
            <a:avLst/>
          </a:prstGeom>
          <a:noFill/>
        </p:spPr>
        <p:txBody>
          <a:bodyPr wrap="square" rtlCol="0">
            <a:spAutoFit/>
          </a:bodyPr>
          <a:lstStyle/>
          <a:p>
            <a:r>
              <a:rPr lang="en-US" sz="2400" b="1" dirty="0"/>
              <a:t>Underwater world of Martinique, is a wonderful environment to explore</a:t>
            </a:r>
            <a:endParaRPr lang="fr-FR" sz="2400" b="1" dirty="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22530"/>
                                        </p:tgtEl>
                                        <p:attrNameLst>
                                          <p:attrName>style.visibility</p:attrName>
                                        </p:attrNameLst>
                                      </p:cBhvr>
                                      <p:to>
                                        <p:strVal val="visible"/>
                                      </p:to>
                                    </p:set>
                                    <p:anim calcmode="lin" valueType="num">
                                      <p:cBhvr>
                                        <p:cTn id="13" dur="1000" fill="hold"/>
                                        <p:tgtEl>
                                          <p:spTgt spid="22530"/>
                                        </p:tgtEl>
                                        <p:attrNameLst>
                                          <p:attrName>ppt_w</p:attrName>
                                        </p:attrNameLst>
                                      </p:cBhvr>
                                      <p:tavLst>
                                        <p:tav tm="0">
                                          <p:val>
                                            <p:strVal val="#ppt_w+.3"/>
                                          </p:val>
                                        </p:tav>
                                        <p:tav tm="100000">
                                          <p:val>
                                            <p:strVal val="#ppt_w"/>
                                          </p:val>
                                        </p:tav>
                                      </p:tavLst>
                                    </p:anim>
                                    <p:anim calcmode="lin" valueType="num">
                                      <p:cBhvr>
                                        <p:cTn id="14" dur="1000" fill="hold"/>
                                        <p:tgtEl>
                                          <p:spTgt spid="22530"/>
                                        </p:tgtEl>
                                        <p:attrNameLst>
                                          <p:attrName>ppt_h</p:attrName>
                                        </p:attrNameLst>
                                      </p:cBhvr>
                                      <p:tavLst>
                                        <p:tav tm="0">
                                          <p:val>
                                            <p:strVal val="#ppt_h"/>
                                          </p:val>
                                        </p:tav>
                                        <p:tav tm="100000">
                                          <p:val>
                                            <p:strVal val="#ppt_h"/>
                                          </p:val>
                                        </p:tav>
                                      </p:tavLst>
                                    </p:anim>
                                    <p:animEffect transition="in" filter="fade">
                                      <p:cBhvr>
                                        <p:cTn id="15" dur="1000"/>
                                        <p:tgtEl>
                                          <p:spTgt spid="22530"/>
                                        </p:tgtEl>
                                      </p:cBhvr>
                                    </p:animEffect>
                                  </p:childTnLst>
                                </p:cTn>
                              </p:par>
                            </p:childTnLst>
                          </p:cTn>
                        </p:par>
                        <p:par>
                          <p:cTn id="16" fill="hold">
                            <p:stCondLst>
                              <p:cond delay="2000"/>
                            </p:stCondLst>
                            <p:childTnLst>
                              <p:par>
                                <p:cTn id="17" presetID="12" presetClass="entr" presetSubtype="2"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lide(fromRight)">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martinique.org/sites/martinique/files/styles/paragraphes_media_50/public/jardin_de_balata_martinique_r.haughton.jpg?itok=7VM0afvn"/>
          <p:cNvPicPr>
            <a:picLocks noChangeAspect="1" noChangeArrowheads="1"/>
          </p:cNvPicPr>
          <p:nvPr/>
        </p:nvPicPr>
        <p:blipFill>
          <a:blip r:embed="rId2" cstate="print"/>
          <a:srcRect/>
          <a:stretch>
            <a:fillRect/>
          </a:stretch>
        </p:blipFill>
        <p:spPr bwMode="auto">
          <a:xfrm>
            <a:off x="928662" y="857232"/>
            <a:ext cx="7000892" cy="4667263"/>
          </a:xfrm>
          <a:prstGeom prst="rect">
            <a:avLst/>
          </a:prstGeom>
          <a:ln>
            <a:noFill/>
          </a:ln>
          <a:effectLst>
            <a:softEdge rad="635000"/>
          </a:effectLst>
        </p:spPr>
      </p:pic>
      <p:sp>
        <p:nvSpPr>
          <p:cNvPr id="3" name="Rectangle 2"/>
          <p:cNvSpPr/>
          <p:nvPr/>
        </p:nvSpPr>
        <p:spPr>
          <a:xfrm>
            <a:off x="357158" y="5214950"/>
            <a:ext cx="8786842" cy="1569660"/>
          </a:xfrm>
          <a:prstGeom prst="rect">
            <a:avLst/>
          </a:prstGeom>
        </p:spPr>
        <p:txBody>
          <a:bodyPr wrap="square">
            <a:spAutoFit/>
          </a:bodyPr>
          <a:lstStyle/>
          <a:p>
            <a:pPr algn="ctr"/>
            <a:r>
              <a:rPr lang="en-US" sz="2400" i="1" dirty="0"/>
              <a:t>Martinique is one of 35 global hotspots of biodiversity with a Regional Natural Park occupying two thirds of its territory! The Flower Island is committed to UNESCO World Heritage designation for its volcanic and forest areas.</a:t>
            </a:r>
            <a:endParaRPr lang="fr-FR" sz="2400" i="1" dirty="0"/>
          </a:p>
        </p:txBody>
      </p:sp>
      <p:sp>
        <p:nvSpPr>
          <p:cNvPr id="4" name="ZoneTexte 3"/>
          <p:cNvSpPr txBox="1"/>
          <p:nvPr/>
        </p:nvSpPr>
        <p:spPr>
          <a:xfrm>
            <a:off x="1928794" y="500042"/>
            <a:ext cx="5572164" cy="830997"/>
          </a:xfrm>
          <a:prstGeom prst="rect">
            <a:avLst/>
          </a:prstGeom>
          <a:noFill/>
        </p:spPr>
        <p:txBody>
          <a:bodyPr wrap="square" rtlCol="0">
            <a:spAutoFit/>
          </a:bodyPr>
          <a:lstStyle/>
          <a:p>
            <a:r>
              <a:rPr lang="fr-FR" sz="4800" b="1" dirty="0">
                <a:solidFill>
                  <a:srgbClr val="002060"/>
                </a:solidFill>
                <a:latin typeface="+mj-lt"/>
              </a:rPr>
              <a:t>Nature in Martinique</a:t>
            </a:r>
          </a:p>
        </p:txBody>
      </p:sp>
    </p:spTree>
  </p:cSld>
  <p:clrMapOvr>
    <a:masterClrMapping/>
  </p:clrMapOvr>
  <p:transition spd="slow">
    <p:comb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0418" name="Picture 2" descr="http://www.villagedelapointe.fr/wp-content/uploads/2016/12/endroits-preferes-touristes-martinique.jpg"/>
          <p:cNvPicPr>
            <a:picLocks noChangeAspect="1" noChangeArrowheads="1"/>
          </p:cNvPicPr>
          <p:nvPr/>
        </p:nvPicPr>
        <p:blipFill>
          <a:blip r:embed="rId2" cstate="print"/>
          <a:srcRect/>
          <a:stretch>
            <a:fillRect/>
          </a:stretch>
        </p:blipFill>
        <p:spPr bwMode="auto">
          <a:xfrm>
            <a:off x="0" y="928670"/>
            <a:ext cx="9147502" cy="5000636"/>
          </a:xfrm>
          <a:prstGeom prst="rect">
            <a:avLst/>
          </a:prstGeom>
          <a:noFill/>
        </p:spPr>
      </p:pic>
      <p:sp>
        <p:nvSpPr>
          <p:cNvPr id="5" name="ZoneTexte 4"/>
          <p:cNvSpPr txBox="1"/>
          <p:nvPr/>
        </p:nvSpPr>
        <p:spPr>
          <a:xfrm>
            <a:off x="1187624" y="2420888"/>
            <a:ext cx="6786610" cy="1938992"/>
          </a:xfrm>
          <a:prstGeom prst="rect">
            <a:avLst/>
          </a:prstGeom>
          <a:solidFill>
            <a:schemeClr val="tx1"/>
          </a:solidFill>
        </p:spPr>
        <p:txBody>
          <a:bodyPr wrap="square" rtlCol="0">
            <a:spAutoFit/>
          </a:bodyPr>
          <a:lstStyle/>
          <a:p>
            <a:pPr algn="ctr"/>
            <a:r>
              <a:rPr lang="en-US" sz="6000" dirty="0">
                <a:solidFill>
                  <a:schemeClr val="bg1"/>
                </a:solidFill>
              </a:rPr>
              <a:t> </a:t>
            </a:r>
            <a:r>
              <a:rPr lang="en-US" sz="6000" b="1" i="1" dirty="0">
                <a:solidFill>
                  <a:schemeClr val="bg1"/>
                </a:solidFill>
              </a:rPr>
              <a:t>Favorite places for tourists</a:t>
            </a:r>
            <a:endParaRPr lang="fr-FR" sz="6000" b="1" i="1" dirty="0">
              <a:solidFill>
                <a:schemeClr val="bg1"/>
              </a:solidFill>
            </a:endParaRPr>
          </a:p>
        </p:txBody>
      </p:sp>
    </p:spTree>
  </p:cSld>
  <p:clrMapOvr>
    <a:masterClrMapping/>
  </p:clrMapOvr>
  <p:transition spd="med">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Image associÃ©e"/>
          <p:cNvPicPr>
            <a:picLocks noChangeAspect="1" noChangeArrowheads="1"/>
          </p:cNvPicPr>
          <p:nvPr/>
        </p:nvPicPr>
        <p:blipFill>
          <a:blip r:embed="rId2" cstate="print"/>
          <a:srcRect/>
          <a:stretch>
            <a:fillRect/>
          </a:stretch>
        </p:blipFill>
        <p:spPr bwMode="auto">
          <a:xfrm>
            <a:off x="1763688" y="1412776"/>
            <a:ext cx="5256584" cy="3490371"/>
          </a:xfrm>
          <a:prstGeom prst="rect">
            <a:avLst/>
          </a:prstGeom>
          <a:noFill/>
        </p:spPr>
      </p:pic>
      <p:sp>
        <p:nvSpPr>
          <p:cNvPr id="3" name="Espace réservé du contenu 2"/>
          <p:cNvSpPr>
            <a:spLocks noGrp="1"/>
          </p:cNvSpPr>
          <p:nvPr>
            <p:ph idx="1"/>
          </p:nvPr>
        </p:nvSpPr>
        <p:spPr>
          <a:xfrm>
            <a:off x="0" y="5000636"/>
            <a:ext cx="9144000" cy="1857364"/>
          </a:xfrm>
        </p:spPr>
        <p:txBody>
          <a:bodyPr>
            <a:normAutofit fontScale="92500"/>
          </a:bodyPr>
          <a:lstStyle/>
          <a:p>
            <a:pPr algn="ctr"/>
            <a:r>
              <a:rPr lang="en-US" sz="2800" b="1" i="1" dirty="0"/>
              <a:t>Mandatory visit when one goes to Martinique, the Garden of Balata is a place simply </a:t>
            </a:r>
            <a:r>
              <a:rPr lang="en-US" sz="2800" b="1" i="1" dirty="0" err="1"/>
              <a:t>paradisiac</a:t>
            </a:r>
            <a:r>
              <a:rPr lang="en-US" sz="2800" b="1" i="1" dirty="0"/>
              <a:t>. Hundreds of species of plants and trees are spread over a majestic site that can also be visited via suspension bridges.</a:t>
            </a:r>
            <a:endParaRPr lang="fr-FR" sz="2800" b="1" i="1" dirty="0"/>
          </a:p>
          <a:p>
            <a:endParaRPr lang="fr-FR" dirty="0"/>
          </a:p>
        </p:txBody>
      </p:sp>
      <p:sp>
        <p:nvSpPr>
          <p:cNvPr id="5" name="ZoneTexte 4"/>
          <p:cNvSpPr txBox="1"/>
          <p:nvPr/>
        </p:nvSpPr>
        <p:spPr>
          <a:xfrm>
            <a:off x="1187624" y="476672"/>
            <a:ext cx="6480720" cy="830997"/>
          </a:xfrm>
          <a:prstGeom prst="rect">
            <a:avLst/>
          </a:prstGeom>
          <a:noFill/>
        </p:spPr>
        <p:txBody>
          <a:bodyPr wrap="square" rtlCol="0">
            <a:spAutoFit/>
          </a:bodyPr>
          <a:lstStyle/>
          <a:p>
            <a:pPr algn="ctr"/>
            <a:r>
              <a:rPr lang="fr-FR" sz="4800" b="1" dirty="0">
                <a:solidFill>
                  <a:srgbClr val="002060"/>
                </a:solidFill>
                <a:latin typeface="+mj-lt"/>
              </a:rPr>
              <a:t>1) The Balata Garden</a:t>
            </a:r>
          </a:p>
        </p:txBody>
      </p:sp>
    </p:spTree>
  </p:cSld>
  <p:clrMapOvr>
    <a:masterClrMapping/>
  </p:clrMapOvr>
  <p:transition spd="med">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1143000"/>
          </a:xfrm>
        </p:spPr>
        <p:txBody>
          <a:bodyPr/>
          <a:lstStyle/>
          <a:p>
            <a:pPr algn="ctr"/>
            <a:r>
              <a:rPr lang="fr-FR" b="1" i="1" dirty="0"/>
              <a:t>2) CLEMENT HOUSING</a:t>
            </a:r>
          </a:p>
        </p:txBody>
      </p:sp>
      <p:sp>
        <p:nvSpPr>
          <p:cNvPr id="3" name="Espace réservé du contenu 2"/>
          <p:cNvSpPr>
            <a:spLocks noGrp="1"/>
          </p:cNvSpPr>
          <p:nvPr>
            <p:ph idx="1"/>
          </p:nvPr>
        </p:nvSpPr>
        <p:spPr>
          <a:xfrm>
            <a:off x="357158" y="4714884"/>
            <a:ext cx="8229600" cy="2428892"/>
          </a:xfrm>
        </p:spPr>
        <p:txBody>
          <a:bodyPr/>
          <a:lstStyle/>
          <a:p>
            <a:pPr algn="ctr"/>
            <a:r>
              <a:rPr lang="en-US" b="1" i="1" dirty="0"/>
              <a:t>Martinique distillery, Habitation Clement is also the historic headquarters of Clement rums, a magnificent botanical garden and the Clement Foundation for the promotion of Caribbean arts. Visit a major site still in activity.</a:t>
            </a:r>
            <a:endParaRPr lang="fr-FR" b="1" i="1" dirty="0"/>
          </a:p>
        </p:txBody>
      </p:sp>
      <p:pic>
        <p:nvPicPr>
          <p:cNvPr id="63490" name="Picture 2" descr="RÃ©sultat de recherche d'images pour &quot;habitation clement martinique&quot;"/>
          <p:cNvPicPr>
            <a:picLocks noChangeAspect="1" noChangeArrowheads="1"/>
          </p:cNvPicPr>
          <p:nvPr/>
        </p:nvPicPr>
        <p:blipFill>
          <a:blip r:embed="rId2" cstate="print"/>
          <a:srcRect/>
          <a:stretch>
            <a:fillRect/>
          </a:stretch>
        </p:blipFill>
        <p:spPr bwMode="auto">
          <a:xfrm>
            <a:off x="2357422" y="1357298"/>
            <a:ext cx="4533887" cy="3013583"/>
          </a:xfrm>
          <a:prstGeom prst="rect">
            <a:avLst/>
          </a:prstGeom>
          <a:noFill/>
        </p:spPr>
      </p:pic>
    </p:spTree>
  </p:cSld>
  <p:clrMapOvr>
    <a:masterClrMapping/>
  </p:clrMapOvr>
  <p:transition spd="med">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428604"/>
            <a:ext cx="8229600" cy="1143000"/>
          </a:xfrm>
        </p:spPr>
        <p:txBody>
          <a:bodyPr/>
          <a:lstStyle/>
          <a:p>
            <a:pPr algn="ctr"/>
            <a:r>
              <a:rPr lang="fr-FR" b="1" i="1" dirty="0"/>
              <a:t>3) ANSE DUFOUR</a:t>
            </a:r>
          </a:p>
        </p:txBody>
      </p:sp>
      <p:sp>
        <p:nvSpPr>
          <p:cNvPr id="3" name="Espace réservé du contenu 2"/>
          <p:cNvSpPr>
            <a:spLocks noGrp="1"/>
          </p:cNvSpPr>
          <p:nvPr>
            <p:ph idx="1"/>
          </p:nvPr>
        </p:nvSpPr>
        <p:spPr>
          <a:xfrm>
            <a:off x="571472" y="4864414"/>
            <a:ext cx="8229600" cy="1993586"/>
          </a:xfrm>
        </p:spPr>
        <p:txBody>
          <a:bodyPr/>
          <a:lstStyle/>
          <a:p>
            <a:pPr algn="ctr"/>
            <a:r>
              <a:rPr lang="en-US" b="1" i="1" dirty="0"/>
              <a:t>The beach of </a:t>
            </a:r>
            <a:r>
              <a:rPr lang="en-US" b="1" i="1" dirty="0" err="1"/>
              <a:t>Anse</a:t>
            </a:r>
            <a:r>
              <a:rPr lang="en-US" b="1" i="1" dirty="0"/>
              <a:t> </a:t>
            </a:r>
            <a:r>
              <a:rPr lang="en-US" b="1" i="1" dirty="0" err="1"/>
              <a:t>Dufour</a:t>
            </a:r>
            <a:r>
              <a:rPr lang="en-US" b="1" i="1" dirty="0"/>
              <a:t> is a small beach near the </a:t>
            </a:r>
            <a:r>
              <a:rPr lang="en-US" b="1" i="1" dirty="0" err="1"/>
              <a:t>Anse</a:t>
            </a:r>
            <a:r>
              <a:rPr lang="en-US" b="1" i="1" dirty="0"/>
              <a:t> Noire. This white sand beach is famous for being one of the most beautiful and most typical of Martinique. </a:t>
            </a:r>
            <a:endParaRPr lang="fr-FR" b="1" i="1" dirty="0"/>
          </a:p>
        </p:txBody>
      </p:sp>
      <p:pic>
        <p:nvPicPr>
          <p:cNvPr id="64514" name="Picture 2" descr="RÃ©sultat de recherche d'images pour &quot;anse dufour martinique&quot;"/>
          <p:cNvPicPr>
            <a:picLocks noChangeAspect="1" noChangeArrowheads="1"/>
          </p:cNvPicPr>
          <p:nvPr/>
        </p:nvPicPr>
        <p:blipFill>
          <a:blip r:embed="rId2" cstate="print"/>
          <a:srcRect/>
          <a:stretch>
            <a:fillRect/>
          </a:stretch>
        </p:blipFill>
        <p:spPr bwMode="auto">
          <a:xfrm>
            <a:off x="2357422" y="1714488"/>
            <a:ext cx="4348125" cy="2898750"/>
          </a:xfrm>
          <a:prstGeom prst="rect">
            <a:avLst/>
          </a:prstGeom>
          <a:noFill/>
        </p:spPr>
      </p:pic>
    </p:spTree>
  </p:cSld>
  <p:clrMapOvr>
    <a:masterClrMapping/>
  </p:clrMapOvr>
  <p:transition spd="med">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260648"/>
            <a:ext cx="8229600" cy="1143000"/>
          </a:xfrm>
        </p:spPr>
        <p:txBody>
          <a:bodyPr/>
          <a:lstStyle/>
          <a:p>
            <a:pPr algn="ctr"/>
            <a:r>
              <a:rPr lang="fr-FR" b="1" i="1" dirty="0"/>
              <a:t>4) The Salines Beach</a:t>
            </a:r>
          </a:p>
        </p:txBody>
      </p:sp>
      <p:sp>
        <p:nvSpPr>
          <p:cNvPr id="3" name="Espace réservé du contenu 2"/>
          <p:cNvSpPr>
            <a:spLocks noGrp="1"/>
          </p:cNvSpPr>
          <p:nvPr>
            <p:ph idx="1"/>
          </p:nvPr>
        </p:nvSpPr>
        <p:spPr>
          <a:xfrm>
            <a:off x="500034" y="4857760"/>
            <a:ext cx="8229600" cy="1779272"/>
          </a:xfrm>
        </p:spPr>
        <p:txBody>
          <a:bodyPr>
            <a:normAutofit fontScale="92500"/>
          </a:bodyPr>
          <a:lstStyle/>
          <a:p>
            <a:r>
              <a:rPr lang="en-US" b="1" i="1" dirty="0"/>
              <a:t>It is the most famous beach of the island ... and also the busiest! The beach of </a:t>
            </a:r>
            <a:r>
              <a:rPr lang="en-US" b="1" i="1" dirty="0" err="1"/>
              <a:t>Salines</a:t>
            </a:r>
            <a:r>
              <a:rPr lang="en-US" b="1" i="1" dirty="0"/>
              <a:t> is probably the beach "postcard" by excellence with its long strip of golden sand, coconut trees, calm and turquoise water.</a:t>
            </a:r>
            <a:endParaRPr lang="fr-FR" b="1" i="1" dirty="0"/>
          </a:p>
        </p:txBody>
      </p:sp>
      <p:pic>
        <p:nvPicPr>
          <p:cNvPr id="65538" name="Picture 2" descr="RÃ©sultat de recherche d'images pour &quot;plage des salines martinique&quot;"/>
          <p:cNvPicPr>
            <a:picLocks noChangeAspect="1" noChangeArrowheads="1"/>
          </p:cNvPicPr>
          <p:nvPr/>
        </p:nvPicPr>
        <p:blipFill>
          <a:blip r:embed="rId2" cstate="print"/>
          <a:srcRect/>
          <a:stretch>
            <a:fillRect/>
          </a:stretch>
        </p:blipFill>
        <p:spPr bwMode="auto">
          <a:xfrm>
            <a:off x="2214546" y="1428736"/>
            <a:ext cx="5000633" cy="3333756"/>
          </a:xfrm>
          <a:prstGeom prst="rect">
            <a:avLst/>
          </a:prstGeom>
          <a:noFill/>
        </p:spPr>
      </p:pic>
    </p:spTree>
  </p:cSld>
  <p:clrMapOvr>
    <a:masterClrMapping/>
  </p:clrMapOvr>
  <p:transition spd="med">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476672"/>
            <a:ext cx="8229600" cy="1143000"/>
          </a:xfrm>
        </p:spPr>
        <p:txBody>
          <a:bodyPr/>
          <a:lstStyle/>
          <a:p>
            <a:r>
              <a:rPr lang="fr-FR" dirty="0"/>
              <a:t>5) </a:t>
            </a:r>
            <a:r>
              <a:rPr lang="fr-FR"/>
              <a:t>The Savannah </a:t>
            </a:r>
            <a:r>
              <a:rPr lang="fr-FR" dirty="0"/>
              <a:t>of the slaves</a:t>
            </a:r>
          </a:p>
        </p:txBody>
      </p:sp>
      <p:sp>
        <p:nvSpPr>
          <p:cNvPr id="3" name="Espace réservé du contenu 2"/>
          <p:cNvSpPr>
            <a:spLocks noGrp="1"/>
          </p:cNvSpPr>
          <p:nvPr>
            <p:ph idx="1"/>
          </p:nvPr>
        </p:nvSpPr>
        <p:spPr>
          <a:xfrm>
            <a:off x="500034" y="4891094"/>
            <a:ext cx="8229600" cy="1966906"/>
          </a:xfrm>
        </p:spPr>
        <p:txBody>
          <a:bodyPr>
            <a:normAutofit fontScale="92500" lnSpcReduction="20000"/>
          </a:bodyPr>
          <a:lstStyle/>
          <a:p>
            <a:pPr algn="ctr"/>
            <a:r>
              <a:rPr lang="en-US" b="1" i="1" dirty="0"/>
              <a:t>Located in the countryside of </a:t>
            </a:r>
            <a:r>
              <a:rPr lang="en-US" b="1" i="1" dirty="0" err="1"/>
              <a:t>Trois-Ilets</a:t>
            </a:r>
            <a:r>
              <a:rPr lang="en-US" b="1" i="1" dirty="0"/>
              <a:t>, </a:t>
            </a:r>
            <a:r>
              <a:rPr lang="en-US" b="1" i="1" dirty="0" err="1"/>
              <a:t>Savane</a:t>
            </a:r>
            <a:r>
              <a:rPr lang="en-US" b="1" i="1" dirty="0"/>
              <a:t> des </a:t>
            </a:r>
            <a:r>
              <a:rPr lang="en-US" b="1" i="1" dirty="0" err="1"/>
              <a:t>Esclaves</a:t>
            </a:r>
            <a:r>
              <a:rPr lang="en-US" b="1" i="1" dirty="0"/>
              <a:t> is a </a:t>
            </a:r>
            <a:r>
              <a:rPr lang="en-US" sz="3000" b="1" i="1" u="sng" dirty="0"/>
              <a:t>live Museum </a:t>
            </a:r>
            <a:r>
              <a:rPr lang="en-US" b="1" i="1" dirty="0"/>
              <a:t>tracing the history of slavery in Martinique. Deep in the past Martinique, this museum is composed of several boxes and guided tours that will immerse you in the life of yesteryear in Martinique.</a:t>
            </a:r>
            <a:endParaRPr lang="fr-FR" b="1" i="1" dirty="0"/>
          </a:p>
        </p:txBody>
      </p:sp>
      <p:pic>
        <p:nvPicPr>
          <p:cNvPr id="66562" name="Picture 2" descr="RÃ©sultat de recherche d'images pour &quot;la savane des esclaves martinique&quot;"/>
          <p:cNvPicPr>
            <a:picLocks noChangeAspect="1" noChangeArrowheads="1"/>
          </p:cNvPicPr>
          <p:nvPr/>
        </p:nvPicPr>
        <p:blipFill>
          <a:blip r:embed="rId2" cstate="print"/>
          <a:srcRect/>
          <a:stretch>
            <a:fillRect/>
          </a:stretch>
        </p:blipFill>
        <p:spPr bwMode="auto">
          <a:xfrm>
            <a:off x="2571736" y="1785925"/>
            <a:ext cx="4071966" cy="3050273"/>
          </a:xfrm>
          <a:prstGeom prst="rect">
            <a:avLst/>
          </a:prstGeom>
          <a:noFill/>
        </p:spPr>
      </p:pic>
    </p:spTree>
  </p:cSld>
  <p:clrMapOvr>
    <a:masterClrMapping/>
  </p:clrMapOvr>
  <p:transition spd="med">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935480"/>
            <a:ext cx="8229600" cy="1205488"/>
          </a:xfrm>
        </p:spPr>
        <p:txBody>
          <a:bodyPr>
            <a:normAutofit/>
          </a:bodyPr>
          <a:lstStyle/>
          <a:p>
            <a:pPr algn="ctr">
              <a:buNone/>
            </a:pPr>
            <a:r>
              <a:rPr lang="fr-FR" sz="3600" b="1" i="1" dirty="0"/>
              <a:t>I </a:t>
            </a:r>
            <a:r>
              <a:rPr lang="fr-FR" sz="3600" b="1" i="1" dirty="0" err="1"/>
              <a:t>hope</a:t>
            </a:r>
            <a:r>
              <a:rPr lang="fr-FR" sz="3600" b="1" i="1" dirty="0"/>
              <a:t> </a:t>
            </a:r>
            <a:r>
              <a:rPr lang="fr-FR" sz="3600" b="1" i="1" dirty="0" err="1"/>
              <a:t>this</a:t>
            </a:r>
            <a:r>
              <a:rPr lang="fr-FR" sz="3600" b="1" i="1" dirty="0"/>
              <a:t> </a:t>
            </a:r>
            <a:r>
              <a:rPr lang="fr-FR" sz="3600" b="1" i="1" dirty="0" err="1"/>
              <a:t>presentation</a:t>
            </a:r>
            <a:r>
              <a:rPr lang="fr-FR" sz="3600" b="1" i="1" dirty="0"/>
              <a:t> made </a:t>
            </a:r>
            <a:r>
              <a:rPr lang="fr-FR" sz="3600" b="1" i="1" dirty="0" err="1"/>
              <a:t>you</a:t>
            </a:r>
            <a:r>
              <a:rPr lang="fr-FR" sz="3600" b="1" i="1" dirty="0"/>
              <a:t> </a:t>
            </a:r>
            <a:r>
              <a:rPr lang="fr-FR" sz="3600" b="1" i="1" dirty="0" err="1"/>
              <a:t>discover</a:t>
            </a:r>
            <a:r>
              <a:rPr lang="fr-FR" sz="3600" b="1" i="1" dirty="0"/>
              <a:t> the </a:t>
            </a:r>
            <a:r>
              <a:rPr lang="fr-FR" sz="3600" b="1" i="1" dirty="0" err="1"/>
              <a:t>island</a:t>
            </a:r>
            <a:r>
              <a:rPr lang="fr-FR" sz="3600" b="1" i="1" dirty="0"/>
              <a:t> of Martinique </a:t>
            </a:r>
          </a:p>
        </p:txBody>
      </p:sp>
      <p:sp>
        <p:nvSpPr>
          <p:cNvPr id="4" name="Rectangle 3"/>
          <p:cNvSpPr/>
          <p:nvPr/>
        </p:nvSpPr>
        <p:spPr>
          <a:xfrm>
            <a:off x="0" y="3284984"/>
            <a:ext cx="9217024" cy="175432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FR" sz="5400" b="1" cap="all" spc="0"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Thank</a:t>
            </a:r>
            <a:r>
              <a:rPr lang="fr-FR"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fr-FR" sz="5400" b="1" cap="all" spc="0"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you</a:t>
            </a:r>
            <a:r>
              <a:rPr lang="fr-FR"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for </a:t>
            </a:r>
            <a:r>
              <a:rPr lang="fr-FR" sz="5400" b="1" cap="all" spc="0"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your</a:t>
            </a:r>
            <a:r>
              <a:rPr lang="fr-FR"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attention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060848"/>
            <a:ext cx="8229600" cy="1143000"/>
          </a:xfrm>
        </p:spPr>
        <p:txBody>
          <a:bodyPr>
            <a:normAutofit fontScale="90000"/>
          </a:bodyPr>
          <a:lstStyle/>
          <a:p>
            <a:pPr algn="ctr"/>
            <a:r>
              <a:rPr lang="en-US" dirty="0"/>
              <a:t>With more than a million tourists, Martinique recorded a record year last year.</a:t>
            </a:r>
            <a:br>
              <a:rPr lang="en-US" dirty="0"/>
            </a:br>
            <a:endParaRPr lang="fr-FR" dirty="0"/>
          </a:p>
        </p:txBody>
      </p:sp>
      <p:sp>
        <p:nvSpPr>
          <p:cNvPr id="3" name="Espace réservé du contenu 2"/>
          <p:cNvSpPr>
            <a:spLocks noGrp="1"/>
          </p:cNvSpPr>
          <p:nvPr>
            <p:ph idx="1"/>
          </p:nvPr>
        </p:nvSpPr>
        <p:spPr>
          <a:xfrm>
            <a:off x="457200" y="2143116"/>
            <a:ext cx="8229600" cy="4181484"/>
          </a:xfrm>
        </p:spPr>
        <p:txBody>
          <a:bodyPr>
            <a:normAutofit lnSpcReduction="10000"/>
          </a:bodyPr>
          <a:lstStyle/>
          <a:p>
            <a:pPr>
              <a:buNone/>
            </a:pPr>
            <a:endParaRPr lang="en-US" dirty="0"/>
          </a:p>
          <a:p>
            <a:endParaRPr lang="en-US" dirty="0"/>
          </a:p>
          <a:p>
            <a:r>
              <a:rPr lang="en-US" sz="3200" dirty="0"/>
              <a:t>The tourism in Martinique increased of </a:t>
            </a:r>
            <a:r>
              <a:rPr lang="en-US" sz="3200" dirty="0">
                <a:solidFill>
                  <a:srgbClr val="FF0000"/>
                </a:solidFill>
              </a:rPr>
              <a:t>16.4%</a:t>
            </a:r>
            <a:r>
              <a:rPr lang="en-US" sz="3200" dirty="0"/>
              <a:t> in 2017. </a:t>
            </a:r>
          </a:p>
          <a:p>
            <a:endParaRPr lang="en-US" sz="3200" dirty="0"/>
          </a:p>
          <a:p>
            <a:r>
              <a:rPr lang="en-US" sz="3200" dirty="0">
                <a:solidFill>
                  <a:srgbClr val="FF0000"/>
                </a:solidFill>
              </a:rPr>
              <a:t>535,647 visitors </a:t>
            </a:r>
            <a:r>
              <a:rPr lang="en-US" sz="3200" dirty="0"/>
              <a:t>were welcomed on the island as part of a tourist trip, </a:t>
            </a:r>
            <a:r>
              <a:rPr lang="en-US" sz="3200" dirty="0">
                <a:solidFill>
                  <a:srgbClr val="FF0000"/>
                </a:solidFill>
              </a:rPr>
              <a:t>a grow of 3.1% </a:t>
            </a:r>
            <a:r>
              <a:rPr lang="en-US" sz="3200" dirty="0"/>
              <a:t>compared to 2016. </a:t>
            </a:r>
          </a:p>
          <a:p>
            <a:endParaRPr lang="en-US" dirty="0"/>
          </a:p>
        </p:txBody>
      </p:sp>
    </p:spTree>
  </p:cSld>
  <p:clrMapOvr>
    <a:masterClrMapping/>
  </p:clrMapOvr>
  <p:transition spd="med">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2060848"/>
            <a:ext cx="8686800" cy="3672408"/>
          </a:xfrm>
        </p:spPr>
        <p:txBody>
          <a:bodyPr>
            <a:normAutofit/>
          </a:bodyPr>
          <a:lstStyle/>
          <a:p>
            <a:r>
              <a:rPr lang="en-US" dirty="0"/>
              <a:t>  </a:t>
            </a:r>
            <a:r>
              <a:rPr lang="en-US" sz="3200" dirty="0">
                <a:solidFill>
                  <a:srgbClr val="FF0000"/>
                </a:solidFill>
              </a:rPr>
              <a:t>8.8%: </a:t>
            </a:r>
            <a:r>
              <a:rPr lang="en-US" sz="3200" dirty="0"/>
              <a:t>this is the rate of European visitors (excluding French people) in Martinique in 2017 against 5.6% in 2014.</a:t>
            </a:r>
          </a:p>
          <a:p>
            <a:pPr>
              <a:buNone/>
            </a:pPr>
            <a:endParaRPr lang="en-US" sz="3200" dirty="0"/>
          </a:p>
          <a:p>
            <a:r>
              <a:rPr lang="en-US" sz="3200" dirty="0"/>
              <a:t> </a:t>
            </a:r>
            <a:r>
              <a:rPr lang="en-US" sz="3200" dirty="0">
                <a:solidFill>
                  <a:srgbClr val="FF0000"/>
                </a:solidFill>
              </a:rPr>
              <a:t>5 airlines </a:t>
            </a:r>
            <a:r>
              <a:rPr lang="en-US" sz="3200" dirty="0"/>
              <a:t>are strengthening their service to Martinique this year.</a:t>
            </a:r>
            <a:endParaRPr lang="fr-FR" sz="3200" dirty="0"/>
          </a:p>
          <a:p>
            <a:endParaRPr lang="fr-FR" dirty="0"/>
          </a:p>
        </p:txBody>
      </p:sp>
    </p:spTree>
  </p:cSld>
  <p:clrMapOvr>
    <a:masterClrMapping/>
  </p:clrMapOvr>
  <p:transition spd="med">
    <p:wipe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20000"/>
          </a:bodyPr>
          <a:lstStyle/>
          <a:p>
            <a:r>
              <a:rPr lang="en-US" sz="3500" dirty="0">
                <a:solidFill>
                  <a:srgbClr val="FF0000"/>
                </a:solidFill>
              </a:rPr>
              <a:t>6 axes of orientation </a:t>
            </a:r>
            <a:r>
              <a:rPr lang="en-US" sz="3500" dirty="0"/>
              <a:t>have been defined by the Martinique Tourism Committee for 2018: </a:t>
            </a:r>
          </a:p>
          <a:p>
            <a:pPr>
              <a:buNone/>
            </a:pPr>
            <a:r>
              <a:rPr lang="en-US" sz="3500" dirty="0"/>
              <a:t>- develop air services</a:t>
            </a:r>
          </a:p>
          <a:p>
            <a:pPr>
              <a:buNone/>
            </a:pPr>
            <a:r>
              <a:rPr lang="en-US" sz="3500" dirty="0"/>
              <a:t>- increase awareness</a:t>
            </a:r>
          </a:p>
          <a:p>
            <a:pPr>
              <a:buNone/>
            </a:pPr>
            <a:r>
              <a:rPr lang="en-US" sz="3500" dirty="0"/>
              <a:t>- analyze and evaluate the tourism offer</a:t>
            </a:r>
          </a:p>
          <a:p>
            <a:pPr>
              <a:buNone/>
            </a:pPr>
            <a:r>
              <a:rPr lang="en-US" sz="3500" dirty="0"/>
              <a:t>- improve the digital experience</a:t>
            </a:r>
          </a:p>
          <a:p>
            <a:pPr>
              <a:buNone/>
            </a:pPr>
            <a:r>
              <a:rPr lang="en-US" sz="3500" dirty="0"/>
              <a:t>- structure the sectors</a:t>
            </a:r>
          </a:p>
          <a:p>
            <a:pPr>
              <a:buNone/>
            </a:pPr>
            <a:r>
              <a:rPr lang="en-US" sz="3500" dirty="0"/>
              <a:t>- create and support events in low season</a:t>
            </a:r>
          </a:p>
          <a:p>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28"/>
            <a:ext cx="8229600" cy="1143000"/>
          </a:xfrm>
        </p:spPr>
        <p:txBody>
          <a:bodyPr/>
          <a:lstStyle/>
          <a:p>
            <a:pPr algn="ctr"/>
            <a:r>
              <a:rPr lang="fr-FR" dirty="0"/>
              <a:t>How to come?</a:t>
            </a:r>
          </a:p>
        </p:txBody>
      </p:sp>
      <p:sp>
        <p:nvSpPr>
          <p:cNvPr id="3" name="Espace réservé du contenu 2"/>
          <p:cNvSpPr>
            <a:spLocks noGrp="1"/>
          </p:cNvSpPr>
          <p:nvPr>
            <p:ph idx="1"/>
          </p:nvPr>
        </p:nvSpPr>
        <p:spPr>
          <a:xfrm>
            <a:off x="428596" y="1988840"/>
            <a:ext cx="8715404" cy="1856248"/>
          </a:xfrm>
        </p:spPr>
        <p:txBody>
          <a:bodyPr>
            <a:normAutofit lnSpcReduction="10000"/>
          </a:bodyPr>
          <a:lstStyle/>
          <a:p>
            <a:pPr algn="ctr" fontAlgn="base">
              <a:buNone/>
            </a:pPr>
            <a:r>
              <a:rPr lang="fr-FR" sz="3200" dirty="0"/>
              <a:t>The Martinique </a:t>
            </a:r>
            <a:r>
              <a:rPr lang="fr-FR" sz="3200" dirty="0" err="1"/>
              <a:t>airport</a:t>
            </a:r>
            <a:r>
              <a:rPr lang="fr-FR" sz="3200" dirty="0"/>
              <a:t> </a:t>
            </a:r>
            <a:r>
              <a:rPr lang="fr-FR" sz="3200" dirty="0" err="1"/>
              <a:t>is</a:t>
            </a:r>
            <a:r>
              <a:rPr lang="fr-FR" sz="3200" dirty="0"/>
              <a:t> </a:t>
            </a:r>
            <a:r>
              <a:rPr lang="fr-FR" sz="3200" dirty="0" err="1"/>
              <a:t>located</a:t>
            </a:r>
            <a:r>
              <a:rPr lang="fr-FR" sz="3200" dirty="0"/>
              <a:t> in Lamentin. </a:t>
            </a:r>
            <a:r>
              <a:rPr lang="fr-FR" sz="3200" dirty="0" err="1"/>
              <a:t>It’s</a:t>
            </a:r>
            <a:r>
              <a:rPr lang="fr-FR" sz="3200" dirty="0"/>
              <a:t> the </a:t>
            </a:r>
            <a:r>
              <a:rPr lang="fr-FR" sz="3200" b="1" u="sng" dirty="0"/>
              <a:t>Aime </a:t>
            </a:r>
            <a:r>
              <a:rPr lang="fr-FR" sz="3200" b="1" u="sng" dirty="0" err="1"/>
              <a:t>Cesaire</a:t>
            </a:r>
            <a:r>
              <a:rPr lang="fr-FR" sz="3200" b="1" u="sng" dirty="0"/>
              <a:t> </a:t>
            </a:r>
            <a:r>
              <a:rPr lang="fr-FR" sz="3200" dirty="0" err="1"/>
              <a:t>airport</a:t>
            </a:r>
            <a:r>
              <a:rPr lang="fr-FR" sz="3200" dirty="0"/>
              <a:t>.</a:t>
            </a:r>
          </a:p>
          <a:p>
            <a:pPr>
              <a:buNone/>
            </a:pPr>
            <a:br>
              <a:rPr lang="fr-FR" dirty="0"/>
            </a:br>
            <a:endParaRPr lang="fr-FR" dirty="0"/>
          </a:p>
        </p:txBody>
      </p:sp>
      <p:pic>
        <p:nvPicPr>
          <p:cNvPr id="46082" name="Picture 2" descr="Image associÃ©e"/>
          <p:cNvPicPr>
            <a:picLocks noChangeAspect="1" noChangeArrowheads="1"/>
          </p:cNvPicPr>
          <p:nvPr/>
        </p:nvPicPr>
        <p:blipFill>
          <a:blip r:embed="rId2" cstate="print"/>
          <a:srcRect/>
          <a:stretch>
            <a:fillRect/>
          </a:stretch>
        </p:blipFill>
        <p:spPr bwMode="auto">
          <a:xfrm>
            <a:off x="1907704" y="3140968"/>
            <a:ext cx="5286380" cy="2971588"/>
          </a:xfrm>
          <a:prstGeom prst="rect">
            <a:avLst/>
          </a:prstGeom>
          <a:noFill/>
        </p:spPr>
      </p:pic>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Airlines </a:t>
            </a:r>
          </a:p>
        </p:txBody>
      </p:sp>
      <p:sp>
        <p:nvSpPr>
          <p:cNvPr id="3" name="Espace réservé du contenu 2"/>
          <p:cNvSpPr>
            <a:spLocks noGrp="1"/>
          </p:cNvSpPr>
          <p:nvPr>
            <p:ph idx="1"/>
          </p:nvPr>
        </p:nvSpPr>
        <p:spPr>
          <a:xfrm>
            <a:off x="457200" y="1935480"/>
            <a:ext cx="8229600" cy="4733880"/>
          </a:xfrm>
        </p:spPr>
        <p:txBody>
          <a:bodyPr>
            <a:normAutofit/>
          </a:bodyPr>
          <a:lstStyle/>
          <a:p>
            <a:pPr fontAlgn="base"/>
            <a:r>
              <a:rPr lang="fr-FR" sz="3200" b="1" dirty="0" err="1"/>
              <a:t>From</a:t>
            </a:r>
            <a:r>
              <a:rPr lang="fr-FR" sz="3200" b="1" dirty="0"/>
              <a:t> Paris: </a:t>
            </a:r>
            <a:r>
              <a:rPr lang="fr-FR" sz="3200" dirty="0"/>
              <a:t>Corsair, XL Airways, Air </a:t>
            </a:r>
            <a:r>
              <a:rPr lang="fr-FR" sz="3200" dirty="0" err="1"/>
              <a:t>Caraibes</a:t>
            </a:r>
            <a:r>
              <a:rPr lang="fr-FR" sz="3200" dirty="0"/>
              <a:t> and Air France.</a:t>
            </a:r>
          </a:p>
          <a:p>
            <a:pPr fontAlgn="base"/>
            <a:endParaRPr lang="fr-FR" sz="3200" dirty="0"/>
          </a:p>
          <a:p>
            <a:pPr fontAlgn="base"/>
            <a:r>
              <a:rPr lang="fr-FR" sz="3200" b="1" dirty="0" err="1"/>
              <a:t>From</a:t>
            </a:r>
            <a:r>
              <a:rPr lang="fr-FR" sz="3200" b="1" dirty="0"/>
              <a:t> </a:t>
            </a:r>
            <a:r>
              <a:rPr lang="fr-FR" sz="3200" b="1" dirty="0" err="1"/>
              <a:t>Montreal</a:t>
            </a:r>
            <a:r>
              <a:rPr lang="fr-FR" sz="3200" b="1" dirty="0"/>
              <a:t>: </a:t>
            </a:r>
            <a:r>
              <a:rPr lang="fr-FR" sz="3200" dirty="0"/>
              <a:t>Air Canada, </a:t>
            </a:r>
            <a:r>
              <a:rPr lang="fr-FR" sz="3200" dirty="0" err="1"/>
              <a:t>Norwegian</a:t>
            </a:r>
            <a:r>
              <a:rPr lang="fr-FR" sz="3200" dirty="0"/>
              <a:t> and Air Transat.</a:t>
            </a:r>
          </a:p>
          <a:p>
            <a:pPr fontAlgn="base"/>
            <a:endParaRPr lang="fr-FR" sz="3200" dirty="0"/>
          </a:p>
          <a:p>
            <a:pPr fontAlgn="base"/>
            <a:r>
              <a:rPr lang="fr-FR" sz="3200" b="1" dirty="0" err="1"/>
              <a:t>From</a:t>
            </a:r>
            <a:r>
              <a:rPr lang="fr-FR" sz="3200" b="1" dirty="0"/>
              <a:t> the USA: </a:t>
            </a:r>
            <a:r>
              <a:rPr lang="fr-FR" sz="3200" dirty="0" err="1"/>
              <a:t>Norwegian</a:t>
            </a:r>
            <a:r>
              <a:rPr lang="fr-FR" sz="3200" dirty="0"/>
              <a:t>, American Airlines and Air France.</a:t>
            </a:r>
          </a:p>
          <a:p>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8229600" cy="1143000"/>
          </a:xfrm>
        </p:spPr>
        <p:txBody>
          <a:bodyPr/>
          <a:lstStyle/>
          <a:p>
            <a:pPr algn="ctr"/>
            <a:r>
              <a:rPr lang="fr-FR" dirty="0" err="1"/>
              <a:t>Housing</a:t>
            </a:r>
            <a:endParaRPr lang="fr-FR" dirty="0"/>
          </a:p>
        </p:txBody>
      </p:sp>
      <p:sp>
        <p:nvSpPr>
          <p:cNvPr id="3" name="Espace réservé du contenu 2"/>
          <p:cNvSpPr>
            <a:spLocks noGrp="1"/>
          </p:cNvSpPr>
          <p:nvPr>
            <p:ph idx="1"/>
          </p:nvPr>
        </p:nvSpPr>
        <p:spPr>
          <a:xfrm>
            <a:off x="0" y="934370"/>
            <a:ext cx="9144000" cy="3214710"/>
          </a:xfrm>
        </p:spPr>
        <p:txBody>
          <a:bodyPr>
            <a:normAutofit fontScale="70000" lnSpcReduction="20000"/>
          </a:bodyPr>
          <a:lstStyle/>
          <a:p>
            <a:pPr fontAlgn="base"/>
            <a:endParaRPr lang="fr-FR" dirty="0"/>
          </a:p>
          <a:p>
            <a:pPr fontAlgn="base"/>
            <a:endParaRPr lang="fr-FR" dirty="0"/>
          </a:p>
          <a:p>
            <a:pPr fontAlgn="base"/>
            <a:r>
              <a:rPr lang="fr-FR" sz="3100" dirty="0"/>
              <a:t>In Martinique, </a:t>
            </a:r>
            <a:r>
              <a:rPr lang="fr-FR" sz="3100" dirty="0" err="1"/>
              <a:t>there</a:t>
            </a:r>
            <a:r>
              <a:rPr lang="fr-FR" sz="3100" dirty="0"/>
              <a:t> </a:t>
            </a:r>
            <a:r>
              <a:rPr lang="fr-FR" sz="3100" dirty="0" err="1"/>
              <a:t>is</a:t>
            </a:r>
            <a:r>
              <a:rPr lang="fr-FR" sz="3100" dirty="0"/>
              <a:t> a </a:t>
            </a:r>
            <a:r>
              <a:rPr lang="fr-FR" sz="3100" dirty="0" err="1"/>
              <a:t>wide</a:t>
            </a:r>
            <a:r>
              <a:rPr lang="fr-FR" sz="3100" dirty="0"/>
              <a:t> </a:t>
            </a:r>
            <a:r>
              <a:rPr lang="fr-FR" sz="3100" dirty="0" err="1"/>
              <a:t>choice</a:t>
            </a:r>
            <a:r>
              <a:rPr lang="fr-FR" sz="3100" dirty="0"/>
              <a:t> of </a:t>
            </a:r>
            <a:r>
              <a:rPr lang="fr-FR" sz="3100" dirty="0" err="1"/>
              <a:t>accomodation</a:t>
            </a:r>
            <a:r>
              <a:rPr lang="fr-FR" sz="3100" dirty="0"/>
              <a:t>!</a:t>
            </a:r>
          </a:p>
          <a:p>
            <a:pPr fontAlgn="base"/>
            <a:endParaRPr lang="fr-FR" sz="3100" dirty="0"/>
          </a:p>
          <a:p>
            <a:pPr fontAlgn="base"/>
            <a:r>
              <a:rPr lang="fr-FR" sz="3100" dirty="0"/>
              <a:t>You </a:t>
            </a:r>
            <a:r>
              <a:rPr lang="fr-FR" sz="3100" dirty="0" err="1"/>
              <a:t>will</a:t>
            </a:r>
            <a:r>
              <a:rPr lang="fr-FR" sz="3100" dirty="0"/>
              <a:t> </a:t>
            </a:r>
            <a:r>
              <a:rPr lang="fr-FR" sz="3100" dirty="0" err="1"/>
              <a:t>quickly</a:t>
            </a:r>
            <a:r>
              <a:rPr lang="fr-FR" sz="3100" dirty="0"/>
              <a:t> </a:t>
            </a:r>
            <a:r>
              <a:rPr lang="fr-FR" sz="3100" dirty="0" err="1"/>
              <a:t>find</a:t>
            </a:r>
            <a:r>
              <a:rPr lang="fr-FR" sz="3100" dirty="0"/>
              <a:t> </a:t>
            </a:r>
            <a:r>
              <a:rPr lang="fr-FR" sz="3100" dirty="0" err="1"/>
              <a:t>your</a:t>
            </a:r>
            <a:r>
              <a:rPr lang="fr-FR" sz="3100" dirty="0"/>
              <a:t> </a:t>
            </a:r>
            <a:r>
              <a:rPr lang="fr-FR" sz="3100" dirty="0" err="1"/>
              <a:t>happiness</a:t>
            </a:r>
            <a:r>
              <a:rPr lang="fr-FR" sz="3100" dirty="0"/>
              <a:t>, and </a:t>
            </a:r>
            <a:r>
              <a:rPr lang="en-US" sz="3100" dirty="0"/>
              <a:t>you will be comfortably accommodated in it’s heavenly</a:t>
            </a:r>
            <a:r>
              <a:rPr lang="fr-FR" sz="3100" dirty="0"/>
              <a:t> </a:t>
            </a:r>
            <a:r>
              <a:rPr lang="fr-FR" sz="3100" dirty="0" err="1"/>
              <a:t>island</a:t>
            </a:r>
            <a:r>
              <a:rPr lang="fr-FR" sz="3100" dirty="0"/>
              <a:t>.</a:t>
            </a:r>
          </a:p>
          <a:p>
            <a:pPr fontAlgn="base"/>
            <a:endParaRPr lang="fr-FR" sz="3100" dirty="0"/>
          </a:p>
          <a:p>
            <a:pPr fontAlgn="base"/>
            <a:r>
              <a:rPr lang="fr-FR" sz="3100" dirty="0" err="1"/>
              <a:t>Whatever</a:t>
            </a:r>
            <a:r>
              <a:rPr lang="fr-FR" sz="3100" dirty="0"/>
              <a:t> </a:t>
            </a:r>
            <a:r>
              <a:rPr lang="fr-FR" sz="3100" dirty="0" err="1"/>
              <a:t>their</a:t>
            </a:r>
            <a:r>
              <a:rPr lang="fr-FR" sz="3100" dirty="0"/>
              <a:t> location, </a:t>
            </a:r>
            <a:r>
              <a:rPr lang="fr-FR" sz="3100" dirty="0" err="1"/>
              <a:t>they</a:t>
            </a:r>
            <a:r>
              <a:rPr lang="fr-FR" sz="3100" dirty="0"/>
              <a:t> </a:t>
            </a:r>
            <a:r>
              <a:rPr lang="fr-FR" sz="3100" dirty="0" err="1"/>
              <a:t>welcome</a:t>
            </a:r>
            <a:r>
              <a:rPr lang="fr-FR" sz="3100" dirty="0"/>
              <a:t> </a:t>
            </a:r>
            <a:r>
              <a:rPr lang="fr-FR" sz="3100" dirty="0" err="1"/>
              <a:t>visitors</a:t>
            </a:r>
            <a:r>
              <a:rPr lang="fr-FR" sz="3100" dirty="0"/>
              <a:t> </a:t>
            </a:r>
            <a:r>
              <a:rPr lang="fr-FR" sz="3100" dirty="0" err="1"/>
              <a:t>with</a:t>
            </a:r>
            <a:r>
              <a:rPr lang="fr-FR" sz="3100" dirty="0"/>
              <a:t> a </a:t>
            </a:r>
            <a:r>
              <a:rPr lang="fr-FR" sz="3100" dirty="0" err="1"/>
              <a:t>quality</a:t>
            </a:r>
            <a:r>
              <a:rPr lang="fr-FR" sz="3100" dirty="0"/>
              <a:t> service, </a:t>
            </a:r>
            <a:r>
              <a:rPr lang="fr-FR" sz="3100" dirty="0" err="1"/>
              <a:t>charm</a:t>
            </a:r>
            <a:r>
              <a:rPr lang="fr-FR" sz="3100" dirty="0"/>
              <a:t>, and relaxation! </a:t>
            </a:r>
            <a:br>
              <a:rPr lang="fr-FR" dirty="0"/>
            </a:br>
            <a:endParaRPr lang="fr-FR" dirty="0"/>
          </a:p>
        </p:txBody>
      </p:sp>
      <p:pic>
        <p:nvPicPr>
          <p:cNvPr id="45058" name="Picture 2" descr="RÃ©sultat de recherche d'images pour &quot;hotel martinique 5 etoiles&quot;"/>
          <p:cNvPicPr>
            <a:picLocks noChangeAspect="1" noChangeArrowheads="1"/>
          </p:cNvPicPr>
          <p:nvPr/>
        </p:nvPicPr>
        <p:blipFill>
          <a:blip r:embed="rId2" cstate="print"/>
          <a:srcRect/>
          <a:stretch>
            <a:fillRect/>
          </a:stretch>
        </p:blipFill>
        <p:spPr bwMode="auto">
          <a:xfrm>
            <a:off x="2123728" y="3743674"/>
            <a:ext cx="4667246" cy="3114326"/>
          </a:xfrm>
          <a:prstGeom prst="rect">
            <a:avLst/>
          </a:prstGeom>
          <a:ln>
            <a:noFill/>
          </a:ln>
          <a:effectLst>
            <a:softEdge rad="112500"/>
          </a:effectLst>
        </p:spPr>
      </p:pic>
    </p:spTree>
  </p:cSld>
  <p:clrMapOvr>
    <a:masterClrMapping/>
  </p:clrMapOvr>
  <p:transition spd="med">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RÃ©sultat de recherche d'images pour &quot;martinique hotel&quot;"/>
          <p:cNvPicPr>
            <a:picLocks noChangeAspect="1" noChangeArrowheads="1"/>
          </p:cNvPicPr>
          <p:nvPr/>
        </p:nvPicPr>
        <p:blipFill>
          <a:blip r:embed="rId2" cstate="print"/>
          <a:srcRect/>
          <a:stretch>
            <a:fillRect/>
          </a:stretch>
        </p:blipFill>
        <p:spPr bwMode="auto">
          <a:xfrm>
            <a:off x="2786050" y="3857628"/>
            <a:ext cx="3271822" cy="2044889"/>
          </a:xfrm>
          <a:prstGeom prst="rect">
            <a:avLst/>
          </a:prstGeom>
          <a:noFill/>
        </p:spPr>
      </p:pic>
      <p:pic>
        <p:nvPicPr>
          <p:cNvPr id="44036" name="Picture 4" descr="RÃ©sultat de recherche d'images pour &quot;martinique hÃ©bergements locatifs&quot;"/>
          <p:cNvPicPr>
            <a:picLocks noChangeAspect="1" noChangeArrowheads="1"/>
          </p:cNvPicPr>
          <p:nvPr/>
        </p:nvPicPr>
        <p:blipFill>
          <a:blip r:embed="rId3" cstate="print"/>
          <a:srcRect/>
          <a:stretch>
            <a:fillRect/>
          </a:stretch>
        </p:blipFill>
        <p:spPr bwMode="auto">
          <a:xfrm>
            <a:off x="3357554" y="-1"/>
            <a:ext cx="2928958" cy="2196719"/>
          </a:xfrm>
          <a:prstGeom prst="rect">
            <a:avLst/>
          </a:prstGeom>
          <a:noFill/>
        </p:spPr>
      </p:pic>
      <p:pic>
        <p:nvPicPr>
          <p:cNvPr id="44040" name="Picture 8" descr="Image associÃ©e"/>
          <p:cNvPicPr>
            <a:picLocks noChangeAspect="1" noChangeArrowheads="1"/>
          </p:cNvPicPr>
          <p:nvPr/>
        </p:nvPicPr>
        <p:blipFill>
          <a:blip r:embed="rId4" cstate="print"/>
          <a:srcRect/>
          <a:stretch>
            <a:fillRect/>
          </a:stretch>
        </p:blipFill>
        <p:spPr bwMode="auto">
          <a:xfrm>
            <a:off x="6286513" y="0"/>
            <a:ext cx="2857488" cy="2143116"/>
          </a:xfrm>
          <a:prstGeom prst="rect">
            <a:avLst/>
          </a:prstGeom>
          <a:noFill/>
        </p:spPr>
      </p:pic>
      <p:pic>
        <p:nvPicPr>
          <p:cNvPr id="44042" name="Picture 10" descr="RÃ©sultat de recherche d'images pour &quot;martinique hotellerie&quot;"/>
          <p:cNvPicPr>
            <a:picLocks noChangeAspect="1" noChangeArrowheads="1"/>
          </p:cNvPicPr>
          <p:nvPr/>
        </p:nvPicPr>
        <p:blipFill>
          <a:blip r:embed="rId5" cstate="print"/>
          <a:srcRect/>
          <a:stretch>
            <a:fillRect/>
          </a:stretch>
        </p:blipFill>
        <p:spPr bwMode="auto">
          <a:xfrm>
            <a:off x="0" y="-1"/>
            <a:ext cx="3357554" cy="2237231"/>
          </a:xfrm>
          <a:prstGeom prst="rect">
            <a:avLst/>
          </a:prstGeom>
          <a:noFill/>
        </p:spPr>
      </p:pic>
      <p:pic>
        <p:nvPicPr>
          <p:cNvPr id="44044" name="Picture 12" descr="RÃ©sultat de recherche d'images pour &quot;martinique hotellerie de plein air&quot;"/>
          <p:cNvPicPr>
            <a:picLocks noChangeAspect="1" noChangeArrowheads="1"/>
          </p:cNvPicPr>
          <p:nvPr/>
        </p:nvPicPr>
        <p:blipFill>
          <a:blip r:embed="rId6" cstate="print"/>
          <a:srcRect/>
          <a:stretch>
            <a:fillRect/>
          </a:stretch>
        </p:blipFill>
        <p:spPr bwMode="auto">
          <a:xfrm>
            <a:off x="0" y="3857628"/>
            <a:ext cx="2786050" cy="2089538"/>
          </a:xfrm>
          <a:prstGeom prst="rect">
            <a:avLst/>
          </a:prstGeom>
          <a:noFill/>
        </p:spPr>
      </p:pic>
      <p:pic>
        <p:nvPicPr>
          <p:cNvPr id="44046" name="Picture 14" descr="RÃ©sultat de recherche d'images pour &quot;martinique villages vacances&quot;"/>
          <p:cNvPicPr>
            <a:picLocks noChangeAspect="1" noChangeArrowheads="1"/>
          </p:cNvPicPr>
          <p:nvPr/>
        </p:nvPicPr>
        <p:blipFill>
          <a:blip r:embed="rId7" cstate="print"/>
          <a:srcRect/>
          <a:stretch>
            <a:fillRect/>
          </a:stretch>
        </p:blipFill>
        <p:spPr bwMode="auto">
          <a:xfrm>
            <a:off x="6036447" y="3861048"/>
            <a:ext cx="3107553" cy="2016224"/>
          </a:xfrm>
          <a:prstGeom prst="rect">
            <a:avLst/>
          </a:prstGeom>
          <a:noFill/>
        </p:spPr>
      </p:pic>
      <p:sp>
        <p:nvSpPr>
          <p:cNvPr id="9" name="ZoneTexte 8"/>
          <p:cNvSpPr txBox="1"/>
          <p:nvPr/>
        </p:nvSpPr>
        <p:spPr>
          <a:xfrm>
            <a:off x="714348" y="2214554"/>
            <a:ext cx="2357454" cy="584775"/>
          </a:xfrm>
          <a:prstGeom prst="rect">
            <a:avLst/>
          </a:prstGeom>
          <a:noFill/>
        </p:spPr>
        <p:txBody>
          <a:bodyPr wrap="square" rtlCol="0">
            <a:spAutoFit/>
          </a:bodyPr>
          <a:lstStyle/>
          <a:p>
            <a:pPr algn="ctr"/>
            <a:r>
              <a:rPr lang="fr-FR" sz="3200" b="1" i="1" dirty="0" err="1"/>
              <a:t>Hotel</a:t>
            </a:r>
            <a:r>
              <a:rPr lang="fr-FR" sz="2400" b="1" i="1" dirty="0"/>
              <a:t> </a:t>
            </a:r>
            <a:endParaRPr lang="fr-FR" sz="2800" b="1" i="1" dirty="0"/>
          </a:p>
        </p:txBody>
      </p:sp>
      <p:sp>
        <p:nvSpPr>
          <p:cNvPr id="10" name="ZoneTexte 9"/>
          <p:cNvSpPr txBox="1"/>
          <p:nvPr/>
        </p:nvSpPr>
        <p:spPr>
          <a:xfrm>
            <a:off x="3500430" y="2214554"/>
            <a:ext cx="2571768" cy="830997"/>
          </a:xfrm>
          <a:prstGeom prst="rect">
            <a:avLst/>
          </a:prstGeom>
          <a:noFill/>
        </p:spPr>
        <p:txBody>
          <a:bodyPr wrap="square" rtlCol="0">
            <a:spAutoFit/>
          </a:bodyPr>
          <a:lstStyle/>
          <a:p>
            <a:pPr algn="ctr"/>
            <a:r>
              <a:rPr lang="fr-FR" sz="2400" b="1" i="1" dirty="0" err="1"/>
              <a:t>Rental</a:t>
            </a:r>
            <a:r>
              <a:rPr lang="fr-FR" sz="2400" b="1" i="1" dirty="0"/>
              <a:t> </a:t>
            </a:r>
            <a:r>
              <a:rPr lang="fr-FR" sz="2400" b="1" i="1" dirty="0" err="1"/>
              <a:t>accomadation</a:t>
            </a:r>
            <a:endParaRPr lang="fr-FR" sz="2400" b="1" i="1" dirty="0"/>
          </a:p>
        </p:txBody>
      </p:sp>
      <p:sp>
        <p:nvSpPr>
          <p:cNvPr id="11" name="ZoneTexte 10"/>
          <p:cNvSpPr txBox="1"/>
          <p:nvPr/>
        </p:nvSpPr>
        <p:spPr>
          <a:xfrm>
            <a:off x="6660232" y="2204865"/>
            <a:ext cx="2143140" cy="1384995"/>
          </a:xfrm>
          <a:prstGeom prst="rect">
            <a:avLst/>
          </a:prstGeom>
          <a:noFill/>
        </p:spPr>
        <p:txBody>
          <a:bodyPr wrap="square" rtlCol="0">
            <a:spAutoFit/>
          </a:bodyPr>
          <a:lstStyle/>
          <a:p>
            <a:pPr algn="ctr"/>
            <a:r>
              <a:rPr lang="fr-FR" sz="2800" b="1" i="1" dirty="0"/>
              <a:t>Collective </a:t>
            </a:r>
            <a:r>
              <a:rPr lang="fr-FR" sz="2800" b="1" i="1" dirty="0" err="1"/>
              <a:t>accomoda</a:t>
            </a:r>
            <a:r>
              <a:rPr lang="fr-FR" sz="2800" b="1" i="1" dirty="0"/>
              <a:t>-</a:t>
            </a:r>
            <a:r>
              <a:rPr lang="fr-FR" sz="2800" b="1" i="1" dirty="0" err="1"/>
              <a:t>tion</a:t>
            </a:r>
            <a:r>
              <a:rPr lang="fr-FR" sz="2800" b="1" i="1" dirty="0"/>
              <a:t> </a:t>
            </a:r>
          </a:p>
        </p:txBody>
      </p:sp>
      <p:sp>
        <p:nvSpPr>
          <p:cNvPr id="12" name="ZoneTexte 11"/>
          <p:cNvSpPr txBox="1"/>
          <p:nvPr/>
        </p:nvSpPr>
        <p:spPr>
          <a:xfrm>
            <a:off x="285720" y="5877273"/>
            <a:ext cx="2428892" cy="523220"/>
          </a:xfrm>
          <a:prstGeom prst="rect">
            <a:avLst/>
          </a:prstGeom>
          <a:noFill/>
        </p:spPr>
        <p:txBody>
          <a:bodyPr wrap="square" rtlCol="0">
            <a:spAutoFit/>
          </a:bodyPr>
          <a:lstStyle/>
          <a:p>
            <a:pPr algn="ctr"/>
            <a:r>
              <a:rPr lang="fr-FR" sz="2800" b="1" i="1" dirty="0"/>
              <a:t>Camping </a:t>
            </a:r>
          </a:p>
        </p:txBody>
      </p:sp>
      <p:sp>
        <p:nvSpPr>
          <p:cNvPr id="13" name="ZoneTexte 12"/>
          <p:cNvSpPr txBox="1"/>
          <p:nvPr/>
        </p:nvSpPr>
        <p:spPr>
          <a:xfrm>
            <a:off x="3214678" y="5877273"/>
            <a:ext cx="2214578" cy="954107"/>
          </a:xfrm>
          <a:prstGeom prst="rect">
            <a:avLst/>
          </a:prstGeom>
          <a:noFill/>
        </p:spPr>
        <p:txBody>
          <a:bodyPr wrap="square" rtlCol="0">
            <a:spAutoFit/>
          </a:bodyPr>
          <a:lstStyle/>
          <a:p>
            <a:pPr algn="ctr"/>
            <a:r>
              <a:rPr lang="fr-FR" sz="2800" b="1" i="1" dirty="0" err="1"/>
              <a:t>Tourist</a:t>
            </a:r>
            <a:r>
              <a:rPr lang="fr-FR" sz="2800" b="1" i="1" dirty="0"/>
              <a:t> </a:t>
            </a:r>
            <a:r>
              <a:rPr lang="fr-FR" sz="2800" b="1" i="1" dirty="0" err="1"/>
              <a:t>residences</a:t>
            </a:r>
            <a:endParaRPr lang="fr-FR" sz="2800" b="1" i="1" dirty="0"/>
          </a:p>
        </p:txBody>
      </p:sp>
      <p:sp>
        <p:nvSpPr>
          <p:cNvPr id="14" name="ZoneTexte 13"/>
          <p:cNvSpPr txBox="1"/>
          <p:nvPr/>
        </p:nvSpPr>
        <p:spPr>
          <a:xfrm>
            <a:off x="6429388" y="5877273"/>
            <a:ext cx="2428892" cy="954107"/>
          </a:xfrm>
          <a:prstGeom prst="rect">
            <a:avLst/>
          </a:prstGeom>
          <a:noFill/>
        </p:spPr>
        <p:txBody>
          <a:bodyPr wrap="square" rtlCol="0">
            <a:spAutoFit/>
          </a:bodyPr>
          <a:lstStyle/>
          <a:p>
            <a:pPr algn="ctr"/>
            <a:r>
              <a:rPr lang="fr-FR" sz="2800" b="1" i="1" dirty="0"/>
              <a:t>Holiday villages</a:t>
            </a:r>
          </a:p>
        </p:txBody>
      </p:sp>
    </p:spTree>
  </p:cSld>
  <p:clrMapOvr>
    <a:masterClrMapping/>
  </p:clrMapOvr>
  <p:transition spd="slow">
    <p:split orient="vert"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 associÃ©e"/>
          <p:cNvPicPr>
            <a:picLocks noChangeAspect="1" noChangeArrowheads="1"/>
          </p:cNvPicPr>
          <p:nvPr/>
        </p:nvPicPr>
        <p:blipFill>
          <a:blip r:embed="rId2" cstate="print">
            <a:lum bright="20000" contrast="10000"/>
          </a:blip>
          <a:srcRect r="9910"/>
          <a:stretch>
            <a:fillRect/>
          </a:stretch>
        </p:blipFill>
        <p:spPr bwMode="auto">
          <a:xfrm>
            <a:off x="0" y="3357561"/>
            <a:ext cx="4730337" cy="3500439"/>
          </a:xfrm>
          <a:prstGeom prst="rect">
            <a:avLst/>
          </a:prstGeom>
          <a:ln>
            <a:noFill/>
          </a:ln>
          <a:effectLst>
            <a:softEdge rad="112500"/>
          </a:effectLst>
        </p:spPr>
      </p:pic>
      <p:sp>
        <p:nvSpPr>
          <p:cNvPr id="3" name="Espace réservé du contenu 2"/>
          <p:cNvSpPr>
            <a:spLocks noGrp="1"/>
          </p:cNvSpPr>
          <p:nvPr>
            <p:ph idx="1"/>
          </p:nvPr>
        </p:nvSpPr>
        <p:spPr>
          <a:xfrm>
            <a:off x="4572000" y="4357694"/>
            <a:ext cx="4572000" cy="1785926"/>
          </a:xfrm>
        </p:spPr>
        <p:txBody>
          <a:bodyPr>
            <a:noAutofit/>
          </a:bodyPr>
          <a:lstStyle/>
          <a:p>
            <a:pPr algn="ctr" fontAlgn="base">
              <a:buNone/>
            </a:pPr>
            <a:r>
              <a:rPr lang="fr-FR" sz="2800" b="1" i="1" dirty="0"/>
              <a:t>Anse l’Etang </a:t>
            </a:r>
          </a:p>
          <a:p>
            <a:pPr algn="ctr" fontAlgn="base">
              <a:buNone/>
            </a:pPr>
            <a:r>
              <a:rPr lang="fr-FR" sz="2400" b="1" dirty="0" err="1"/>
              <a:t>Located</a:t>
            </a:r>
            <a:r>
              <a:rPr lang="fr-FR" sz="2400" b="1" dirty="0"/>
              <a:t> in the </a:t>
            </a:r>
            <a:r>
              <a:rPr lang="fr-FR" sz="2400" b="1" dirty="0" err="1"/>
              <a:t>north</a:t>
            </a:r>
            <a:r>
              <a:rPr lang="fr-FR" sz="2400" b="1" dirty="0"/>
              <a:t> of the </a:t>
            </a:r>
            <a:r>
              <a:rPr lang="fr-FR" sz="2400" b="1" dirty="0" err="1"/>
              <a:t>peninsula</a:t>
            </a:r>
            <a:r>
              <a:rPr lang="fr-FR" sz="2400" b="1" dirty="0"/>
              <a:t> Caravelle, l’Anse l’Etang </a:t>
            </a:r>
            <a:r>
              <a:rPr lang="fr-FR" sz="2400" b="1" dirty="0" err="1"/>
              <a:t>is</a:t>
            </a:r>
            <a:r>
              <a:rPr lang="fr-FR" sz="2400" b="1" dirty="0"/>
              <a:t> a long and </a:t>
            </a:r>
            <a:r>
              <a:rPr lang="fr-FR" sz="2400" b="1" dirty="0" err="1"/>
              <a:t>beautiful</a:t>
            </a:r>
            <a:r>
              <a:rPr lang="fr-FR" sz="2400" b="1" dirty="0"/>
              <a:t> fine </a:t>
            </a:r>
            <a:r>
              <a:rPr lang="fr-FR" sz="2400" b="1" dirty="0" err="1"/>
              <a:t>sandy</a:t>
            </a:r>
            <a:r>
              <a:rPr lang="fr-FR" sz="2400" b="1" dirty="0"/>
              <a:t> </a:t>
            </a:r>
            <a:r>
              <a:rPr lang="fr-FR" sz="2400" b="1" dirty="0" err="1"/>
              <a:t>beach</a:t>
            </a:r>
            <a:r>
              <a:rPr lang="fr-FR" sz="2400" b="1" dirty="0"/>
              <a:t>. </a:t>
            </a:r>
          </a:p>
        </p:txBody>
      </p:sp>
      <p:pic>
        <p:nvPicPr>
          <p:cNvPr id="5" name="Picture 2" descr="RÃ©sultat de recherche d'images pour &quot;grande anse d'arlet martinique&quot;"/>
          <p:cNvPicPr>
            <a:picLocks noChangeAspect="1" noChangeArrowheads="1"/>
          </p:cNvPicPr>
          <p:nvPr/>
        </p:nvPicPr>
        <p:blipFill>
          <a:blip r:embed="rId3" cstate="print"/>
          <a:srcRect r="12261"/>
          <a:stretch>
            <a:fillRect/>
          </a:stretch>
        </p:blipFill>
        <p:spPr bwMode="auto">
          <a:xfrm>
            <a:off x="4714876" y="0"/>
            <a:ext cx="4429124" cy="3365393"/>
          </a:xfrm>
          <a:prstGeom prst="rect">
            <a:avLst/>
          </a:prstGeom>
          <a:ln>
            <a:noFill/>
          </a:ln>
          <a:effectLst>
            <a:softEdge rad="112500"/>
          </a:effectLst>
        </p:spPr>
      </p:pic>
      <p:sp>
        <p:nvSpPr>
          <p:cNvPr id="6" name="Rectangle 5"/>
          <p:cNvSpPr/>
          <p:nvPr/>
        </p:nvSpPr>
        <p:spPr>
          <a:xfrm>
            <a:off x="214282" y="285728"/>
            <a:ext cx="4572000" cy="2677656"/>
          </a:xfrm>
          <a:prstGeom prst="rect">
            <a:avLst/>
          </a:prstGeom>
        </p:spPr>
        <p:txBody>
          <a:bodyPr>
            <a:spAutoFit/>
          </a:bodyPr>
          <a:lstStyle/>
          <a:p>
            <a:pPr algn="ctr"/>
            <a:r>
              <a:rPr lang="fr-FR" sz="2800" b="1" i="1" dirty="0"/>
              <a:t>Grande Anse d’</a:t>
            </a:r>
            <a:r>
              <a:rPr lang="fr-FR" sz="2800" b="1" i="1" dirty="0" err="1"/>
              <a:t>Arlet</a:t>
            </a:r>
            <a:endParaRPr lang="fr-FR" sz="2800" b="1" i="1" dirty="0"/>
          </a:p>
          <a:p>
            <a:pPr algn="ctr"/>
            <a:endParaRPr lang="fr-FR" sz="2000" b="1" dirty="0"/>
          </a:p>
          <a:p>
            <a:pPr algn="ctr"/>
            <a:r>
              <a:rPr lang="fr-FR" sz="2400" b="1" dirty="0"/>
              <a:t>This </a:t>
            </a:r>
            <a:r>
              <a:rPr lang="fr-FR" sz="2400" b="1" dirty="0" err="1"/>
              <a:t>beach</a:t>
            </a:r>
            <a:r>
              <a:rPr lang="fr-FR" sz="2400" b="1" dirty="0"/>
              <a:t> </a:t>
            </a:r>
            <a:r>
              <a:rPr lang="fr-FR" sz="2400" b="1" dirty="0" err="1"/>
              <a:t>is</a:t>
            </a:r>
            <a:r>
              <a:rPr lang="fr-FR" sz="2400" b="1" dirty="0"/>
              <a:t> </a:t>
            </a:r>
            <a:r>
              <a:rPr lang="fr-FR" sz="2400" b="1" dirty="0" err="1"/>
              <a:t>very</a:t>
            </a:r>
            <a:r>
              <a:rPr lang="fr-FR" sz="2400" b="1" dirty="0"/>
              <a:t> </a:t>
            </a:r>
            <a:r>
              <a:rPr lang="fr-FR" sz="2400" b="1" dirty="0" err="1"/>
              <a:t>visited</a:t>
            </a:r>
            <a:r>
              <a:rPr lang="fr-FR" sz="2400" b="1" dirty="0"/>
              <a:t> and </a:t>
            </a:r>
            <a:r>
              <a:rPr lang="fr-FR" sz="2400" b="1" dirty="0" err="1"/>
              <a:t>lively</a:t>
            </a:r>
            <a:r>
              <a:rPr lang="fr-FR" sz="2400" b="1" dirty="0"/>
              <a:t> </a:t>
            </a:r>
            <a:r>
              <a:rPr lang="fr-FR" sz="2400" b="1" dirty="0" err="1"/>
              <a:t>at</a:t>
            </a:r>
            <a:r>
              <a:rPr lang="fr-FR" sz="2400" b="1" dirty="0"/>
              <a:t> the weekend. </a:t>
            </a:r>
          </a:p>
          <a:p>
            <a:pPr algn="ctr"/>
            <a:r>
              <a:rPr lang="fr-FR" sz="2400" b="1" dirty="0"/>
              <a:t>On the </a:t>
            </a:r>
            <a:r>
              <a:rPr lang="fr-FR" sz="2400" b="1" dirty="0" err="1"/>
              <a:t>terrace</a:t>
            </a:r>
            <a:r>
              <a:rPr lang="fr-FR" sz="2400" b="1" dirty="0"/>
              <a:t> of a restaurant, </a:t>
            </a:r>
            <a:r>
              <a:rPr lang="fr-FR" sz="2400" b="1" dirty="0" err="1"/>
              <a:t>you</a:t>
            </a:r>
            <a:r>
              <a:rPr lang="fr-FR" sz="2400" b="1" dirty="0"/>
              <a:t> </a:t>
            </a:r>
            <a:r>
              <a:rPr lang="fr-FR" sz="2400" b="1" dirty="0" err="1"/>
              <a:t>can</a:t>
            </a:r>
            <a:r>
              <a:rPr lang="fr-FR" sz="2400" b="1" dirty="0"/>
              <a:t> admire </a:t>
            </a:r>
            <a:r>
              <a:rPr lang="fr-FR" sz="2400" b="1" dirty="0" err="1"/>
              <a:t>splendid</a:t>
            </a:r>
            <a:r>
              <a:rPr lang="fr-FR" sz="2400" b="1" dirty="0"/>
              <a:t> </a:t>
            </a:r>
            <a:r>
              <a:rPr lang="fr-FR" sz="2400" b="1" dirty="0" err="1"/>
              <a:t>sunsets</a:t>
            </a:r>
            <a:r>
              <a:rPr lang="fr-FR" sz="2400" b="1" dirty="0"/>
              <a:t>.</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2" presetClass="entr" presetSubtype="2"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lide(fromRight)">
                                      <p:cBhvr>
                                        <p:cTn id="16" dur="500"/>
                                        <p:tgtEl>
                                          <p:spTgt spid="6"/>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17410"/>
                                        </p:tgtEl>
                                        <p:attrNameLst>
                                          <p:attrName>style.visibility</p:attrName>
                                        </p:attrNameLst>
                                      </p:cBhvr>
                                      <p:to>
                                        <p:strVal val="visible"/>
                                      </p:to>
                                    </p:set>
                                    <p:animEffect transition="in" filter="wipe(down)">
                                      <p:cBhvr>
                                        <p:cTn id="20" dur="1000"/>
                                        <p:tgtEl>
                                          <p:spTgt spid="17410"/>
                                        </p:tgtEl>
                                      </p:cBhvr>
                                    </p:animEffect>
                                  </p:childTnLst>
                                </p:cTn>
                              </p:par>
                            </p:childTnLst>
                          </p:cTn>
                        </p:par>
                        <p:par>
                          <p:cTn id="21" fill="hold">
                            <p:stCondLst>
                              <p:cond delay="2500"/>
                            </p:stCondLst>
                            <p:childTnLst>
                              <p:par>
                                <p:cTn id="22" presetID="12" presetClass="entr" presetSubtype="8"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slide(fromLeft)">
                                      <p:cBhvr>
                                        <p:cTn id="24" dur="500"/>
                                        <p:tgtEl>
                                          <p:spTgt spid="3">
                                            <p:txEl>
                                              <p:pRg st="0" end="0"/>
                                            </p:txEl>
                                          </p:spTgt>
                                        </p:tgtEl>
                                      </p:cBhvr>
                                    </p:animEffect>
                                  </p:childTnLst>
                                </p:cTn>
                              </p:par>
                            </p:childTnLst>
                          </p:cTn>
                        </p:par>
                        <p:par>
                          <p:cTn id="25" fill="hold">
                            <p:stCondLst>
                              <p:cond delay="3000"/>
                            </p:stCondLst>
                            <p:childTnLst>
                              <p:par>
                                <p:cTn id="26" presetID="12" presetClass="entr" presetSubtype="8" fill="hold" grpId="0" nodeType="after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slide(fromLeft)">
                                      <p:cBhvr>
                                        <p:cTn id="2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68</TotalTime>
  <Words>598</Words>
  <Application>Microsoft Macintosh PowerPoint</Application>
  <PresentationFormat>On-screen Show (4:3)</PresentationFormat>
  <Paragraphs>67</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Calibri</vt:lpstr>
      <vt:lpstr>Constantia</vt:lpstr>
      <vt:lpstr>Wingdings 2</vt:lpstr>
      <vt:lpstr>Débit</vt:lpstr>
      <vt:lpstr>PowerPoint Presentation</vt:lpstr>
      <vt:lpstr>With more than a million tourists, Martinique recorded a record year last year. </vt:lpstr>
      <vt:lpstr>PowerPoint Presentation</vt:lpstr>
      <vt:lpstr>PowerPoint Presentation</vt:lpstr>
      <vt:lpstr>How to come?</vt:lpstr>
      <vt:lpstr>Airlines </vt:lpstr>
      <vt:lpstr>Housing</vt:lpstr>
      <vt:lpstr>PowerPoint Presentation</vt:lpstr>
      <vt:lpstr>PowerPoint Presentation</vt:lpstr>
      <vt:lpstr>PowerPoint Presentation</vt:lpstr>
      <vt:lpstr>PowerPoint Presentation</vt:lpstr>
      <vt:lpstr>PowerPoint Presentation</vt:lpstr>
      <vt:lpstr>PowerPoint Presentation</vt:lpstr>
      <vt:lpstr>2) CLEMENT HOUSING</vt:lpstr>
      <vt:lpstr>3) ANSE DUFOUR</vt:lpstr>
      <vt:lpstr>4) The Salines Beach</vt:lpstr>
      <vt:lpstr>5) The Savannah of the slaves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LPO ST MARIE</dc:creator>
  <cp:lastModifiedBy>Peter Baraník</cp:lastModifiedBy>
  <cp:revision>12</cp:revision>
  <dcterms:created xsi:type="dcterms:W3CDTF">2018-10-31T13:12:14Z</dcterms:created>
  <dcterms:modified xsi:type="dcterms:W3CDTF">2021-07-20T11:58:33Z</dcterms:modified>
</cp:coreProperties>
</file>